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15365"/>
            <a:ext cx="14388871" cy="1252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5007" y="3996131"/>
            <a:ext cx="7696200" cy="17799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1200"/>
              </a:lnSpc>
              <a:spcBef>
                <a:spcPts val="70"/>
              </a:spcBef>
            </a:pPr>
            <a:r>
              <a:rPr sz="3800" spc="-65" dirty="0">
                <a:solidFill>
                  <a:srgbClr val="FFFFFF"/>
                </a:solidFill>
              </a:rPr>
              <a:t>Between</a:t>
            </a:r>
            <a:r>
              <a:rPr sz="3800" spc="-190" dirty="0">
                <a:solidFill>
                  <a:srgbClr val="FFFFFF"/>
                </a:solidFill>
              </a:rPr>
              <a:t> </a:t>
            </a:r>
            <a:r>
              <a:rPr sz="3800" spc="-125" dirty="0">
                <a:solidFill>
                  <a:srgbClr val="FFFFFF"/>
                </a:solidFill>
              </a:rPr>
              <a:t>Neurons</a:t>
            </a:r>
            <a:r>
              <a:rPr sz="3800" spc="-190" dirty="0">
                <a:solidFill>
                  <a:srgbClr val="FFFFFF"/>
                </a:solidFill>
              </a:rPr>
              <a:t> </a:t>
            </a:r>
            <a:r>
              <a:rPr sz="3800" spc="-25" dirty="0">
                <a:solidFill>
                  <a:srgbClr val="FFFFFF"/>
                </a:solidFill>
              </a:rPr>
              <a:t>and </a:t>
            </a:r>
            <a:r>
              <a:rPr sz="3800" spc="-125" dirty="0">
                <a:solidFill>
                  <a:srgbClr val="FFFFFF"/>
                </a:solidFill>
              </a:rPr>
              <a:t>Circuits:</a:t>
            </a:r>
            <a:r>
              <a:rPr sz="3800" spc="-140" dirty="0">
                <a:solidFill>
                  <a:srgbClr val="FFFFFF"/>
                </a:solidFill>
              </a:rPr>
              <a:t> </a:t>
            </a:r>
            <a:r>
              <a:rPr sz="3800" spc="-130" dirty="0">
                <a:solidFill>
                  <a:srgbClr val="FFFFFF"/>
                </a:solidFill>
              </a:rPr>
              <a:t>Unraveling</a:t>
            </a:r>
            <a:r>
              <a:rPr sz="3800" spc="-140" dirty="0">
                <a:solidFill>
                  <a:srgbClr val="FFFFFF"/>
                </a:solidFill>
              </a:rPr>
              <a:t> </a:t>
            </a:r>
            <a:r>
              <a:rPr sz="3800" spc="-25" dirty="0">
                <a:solidFill>
                  <a:srgbClr val="FFFFFF"/>
                </a:solidFill>
              </a:rPr>
              <a:t>the </a:t>
            </a:r>
            <a:r>
              <a:rPr sz="3800" spc="-70" dirty="0">
                <a:solidFill>
                  <a:srgbClr val="FFFFFF"/>
                </a:solidFill>
              </a:rPr>
              <a:t>Mystique</a:t>
            </a:r>
            <a:r>
              <a:rPr sz="3800" spc="-254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of</a:t>
            </a:r>
            <a:r>
              <a:rPr sz="3800" spc="-325" dirty="0">
                <a:solidFill>
                  <a:srgbClr val="FFFFFF"/>
                </a:solidFill>
              </a:rPr>
              <a:t> </a:t>
            </a:r>
            <a:r>
              <a:rPr sz="3800" dirty="0">
                <a:solidFill>
                  <a:srgbClr val="FFFFFF"/>
                </a:solidFill>
              </a:rPr>
              <a:t>Mind</a:t>
            </a:r>
            <a:r>
              <a:rPr sz="3800" spc="-310" dirty="0">
                <a:solidFill>
                  <a:srgbClr val="FFFFFF"/>
                </a:solidFill>
              </a:rPr>
              <a:t> </a:t>
            </a:r>
            <a:r>
              <a:rPr sz="3800" spc="-210" dirty="0">
                <a:solidFill>
                  <a:srgbClr val="FFFFFF"/>
                </a:solidFill>
              </a:rPr>
              <a:t>vs.</a:t>
            </a:r>
            <a:r>
              <a:rPr sz="3800" spc="-190" dirty="0">
                <a:solidFill>
                  <a:srgbClr val="FFFFFF"/>
                </a:solidFill>
              </a:rPr>
              <a:t> </a:t>
            </a:r>
            <a:r>
              <a:rPr sz="3800" spc="-10" dirty="0">
                <a:solidFill>
                  <a:srgbClr val="FFFFFF"/>
                </a:solidFill>
              </a:rPr>
              <a:t>Machine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9201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Challenges</a:t>
            </a:r>
            <a:r>
              <a:rPr spc="-229" dirty="0"/>
              <a:t> </a:t>
            </a:r>
            <a:r>
              <a:rPr spc="-20" dirty="0"/>
              <a:t>Ahead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31507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potential,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challenges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70" dirty="0">
                <a:solidFill>
                  <a:srgbClr val="FFFFFF"/>
                </a:solidFill>
                <a:latin typeface="Verdana"/>
                <a:cs typeface="Verdana"/>
              </a:rPr>
              <a:t>bias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privacy,</a:t>
            </a:r>
            <a:r>
              <a:rPr sz="28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security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must</a:t>
            </a:r>
            <a:r>
              <a:rPr sz="28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addressed.</a:t>
            </a:r>
            <a:r>
              <a:rPr sz="28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Navigating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8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sz="28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vital</a:t>
            </a:r>
            <a:r>
              <a:rPr sz="28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sz="28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evolution</a:t>
            </a:r>
            <a:r>
              <a:rPr sz="28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mind</a:t>
            </a:r>
            <a:r>
              <a:rPr sz="28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machine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beneﬁts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humanity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whole.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6060440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pc="-60" dirty="0"/>
              <a:t>Conclusion: </a:t>
            </a:r>
            <a:r>
              <a:rPr spc="-114" dirty="0"/>
              <a:t>Embracing</a:t>
            </a:r>
            <a:r>
              <a:rPr spc="-235" dirty="0"/>
              <a:t> </a:t>
            </a:r>
            <a:r>
              <a:rPr spc="-105" dirty="0"/>
              <a:t>Duality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74947" y="1199489"/>
            <a:ext cx="555942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800" spc="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conclusion,</a:t>
            </a:r>
            <a:r>
              <a:rPr sz="1800" spc="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1800" spc="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Verdana"/>
                <a:cs typeface="Verdana"/>
              </a:rPr>
              <a:t>relationship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485239"/>
            <a:ext cx="5560060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11580" algn="l"/>
                <a:tab pos="2342515" algn="l"/>
                <a:tab pos="2966720" algn="l"/>
                <a:tab pos="3977004" algn="l"/>
                <a:tab pos="4869180" algn="l"/>
                <a:tab pos="5311140" algn="l"/>
              </a:tabLst>
            </a:pP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neurons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circuits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allows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1761464"/>
            <a:ext cx="555942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embrace</a:t>
            </a:r>
            <a:r>
              <a:rPr sz="1800" spc="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duality</a:t>
            </a:r>
            <a:r>
              <a:rPr sz="1800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00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Verdana"/>
                <a:cs typeface="Verdana"/>
              </a:rPr>
              <a:t>mind</a:t>
            </a:r>
            <a:r>
              <a:rPr sz="1800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machine.</a:t>
            </a:r>
            <a:r>
              <a:rPr sz="1800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74947" y="2037689"/>
            <a:ext cx="5559425" cy="856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110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exploring</a:t>
            </a:r>
            <a:r>
              <a:rPr sz="1800" spc="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800" spc="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interplay,</a:t>
            </a:r>
            <a:r>
              <a:rPr sz="1800" spc="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1800" spc="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800" spc="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unlock</a:t>
            </a:r>
            <a:r>
              <a:rPr sz="1800" spc="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Verdana"/>
                <a:cs typeface="Verdana"/>
              </a:rPr>
              <a:t>new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potentials</a:t>
            </a:r>
            <a:r>
              <a:rPr sz="180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80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innovation</a:t>
            </a:r>
            <a:r>
              <a:rPr sz="180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insight</a:t>
            </a:r>
            <a:r>
              <a:rPr sz="180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180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sz="1800" spc="75" dirty="0">
                <a:solidFill>
                  <a:srgbClr val="FFFFFF"/>
                </a:solidFill>
                <a:latin typeface="Verdana"/>
                <a:cs typeface="Verdana"/>
              </a:rPr>
              <a:t>own</a:t>
            </a: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consciousness.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15" dirty="0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1611337" y="4839856"/>
            <a:ext cx="4948555" cy="1715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750" spc="110" dirty="0">
                <a:solidFill>
                  <a:srgbClr val="FFAB40"/>
                </a:solidFill>
                <a:latin typeface="Verdana"/>
                <a:cs typeface="Verdana"/>
              </a:rPr>
              <a:t>Do</a:t>
            </a:r>
            <a:r>
              <a:rPr sz="2750" spc="-22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you</a:t>
            </a:r>
            <a:r>
              <a:rPr sz="2750" spc="-22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FFAB40"/>
                </a:solidFill>
                <a:latin typeface="Verdana"/>
                <a:cs typeface="Verdana"/>
              </a:rPr>
              <a:t>have</a:t>
            </a:r>
            <a:r>
              <a:rPr sz="2750" spc="-22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FFAB40"/>
                </a:solidFill>
                <a:latin typeface="Verdana"/>
                <a:cs typeface="Verdana"/>
              </a:rPr>
              <a:t>any</a:t>
            </a:r>
            <a:r>
              <a:rPr sz="2750" spc="-22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questions?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  <a:hlinkClick r:id="rId3"/>
              </a:rPr>
              <a:t>addyouremail@freepik.com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750" spc="-500" dirty="0">
                <a:solidFill>
                  <a:srgbClr val="FFAB40"/>
                </a:solidFill>
                <a:latin typeface="Verdana"/>
                <a:cs typeface="Verdana"/>
              </a:rPr>
              <a:t>+91</a:t>
            </a:r>
            <a:r>
              <a:rPr sz="2750" spc="-229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70" dirty="0">
                <a:solidFill>
                  <a:srgbClr val="FFAB40"/>
                </a:solidFill>
                <a:latin typeface="Verdana"/>
                <a:cs typeface="Verdana"/>
              </a:rPr>
              <a:t>620</a:t>
            </a:r>
            <a:r>
              <a:rPr sz="2750" spc="-229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295" dirty="0">
                <a:solidFill>
                  <a:srgbClr val="FFAB40"/>
                </a:solidFill>
                <a:latin typeface="Verdana"/>
                <a:cs typeface="Verdana"/>
              </a:rPr>
              <a:t>421</a:t>
            </a:r>
            <a:r>
              <a:rPr sz="2750" spc="-229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FFAB40"/>
                </a:solidFill>
                <a:latin typeface="Verdana"/>
                <a:cs typeface="Verdana"/>
              </a:rPr>
              <a:t>838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yourcompany.com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414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497362" y="348462"/>
                </a:moveTo>
                <a:lnTo>
                  <a:pt x="421772" y="348462"/>
                </a:lnTo>
                <a:lnTo>
                  <a:pt x="416006" y="352780"/>
                </a:lnTo>
                <a:lnTo>
                  <a:pt x="416006" y="365010"/>
                </a:lnTo>
                <a:lnTo>
                  <a:pt x="421048" y="370776"/>
                </a:lnTo>
                <a:lnTo>
                  <a:pt x="480801" y="370776"/>
                </a:lnTo>
                <a:lnTo>
                  <a:pt x="480801" y="451408"/>
                </a:lnTo>
                <a:lnTo>
                  <a:pt x="325302" y="451408"/>
                </a:lnTo>
                <a:lnTo>
                  <a:pt x="319537" y="455726"/>
                </a:lnTo>
                <a:lnTo>
                  <a:pt x="319537" y="686117"/>
                </a:lnTo>
                <a:lnTo>
                  <a:pt x="324578" y="690435"/>
                </a:lnTo>
                <a:lnTo>
                  <a:pt x="329620" y="691159"/>
                </a:lnTo>
                <a:lnTo>
                  <a:pt x="345457" y="691159"/>
                </a:lnTo>
                <a:lnTo>
                  <a:pt x="399657" y="686966"/>
                </a:lnTo>
                <a:lnTo>
                  <a:pt x="451992" y="674547"/>
                </a:lnTo>
                <a:lnTo>
                  <a:pt x="467657" y="668108"/>
                </a:lnTo>
                <a:lnTo>
                  <a:pt x="341139" y="668108"/>
                </a:lnTo>
                <a:lnTo>
                  <a:pt x="341139" y="471563"/>
                </a:lnTo>
                <a:lnTo>
                  <a:pt x="496638" y="471563"/>
                </a:lnTo>
                <a:lnTo>
                  <a:pt x="502404" y="467245"/>
                </a:lnTo>
                <a:lnTo>
                  <a:pt x="502404" y="353491"/>
                </a:lnTo>
                <a:lnTo>
                  <a:pt x="497362" y="348462"/>
                </a:lnTo>
                <a:close/>
              </a:path>
              <a:path w="685800" h="691515">
                <a:moveTo>
                  <a:pt x="345457" y="0"/>
                </a:moveTo>
                <a:lnTo>
                  <a:pt x="290840" y="4193"/>
                </a:lnTo>
                <a:lnTo>
                  <a:pt x="238193" y="16611"/>
                </a:lnTo>
                <a:lnTo>
                  <a:pt x="188448" y="37011"/>
                </a:lnTo>
                <a:lnTo>
                  <a:pt x="142540" y="65150"/>
                </a:lnTo>
                <a:lnTo>
                  <a:pt x="101401" y="100787"/>
                </a:lnTo>
                <a:lnTo>
                  <a:pt x="65412" y="142551"/>
                </a:lnTo>
                <a:lnTo>
                  <a:pt x="37058" y="188668"/>
                </a:lnTo>
                <a:lnTo>
                  <a:pt x="16548" y="238311"/>
                </a:lnTo>
                <a:lnTo>
                  <a:pt x="4089" y="290649"/>
                </a:lnTo>
                <a:lnTo>
                  <a:pt x="114" y="341972"/>
                </a:lnTo>
                <a:lnTo>
                  <a:pt x="0" y="346303"/>
                </a:lnTo>
                <a:lnTo>
                  <a:pt x="3916" y="398200"/>
                </a:lnTo>
                <a:lnTo>
                  <a:pt x="15905" y="449789"/>
                </a:lnTo>
                <a:lnTo>
                  <a:pt x="35723" y="498950"/>
                </a:lnTo>
                <a:lnTo>
                  <a:pt x="63238" y="545007"/>
                </a:lnTo>
                <a:lnTo>
                  <a:pt x="96335" y="585028"/>
                </a:lnTo>
                <a:lnTo>
                  <a:pt x="134693" y="619517"/>
                </a:lnTo>
                <a:lnTo>
                  <a:pt x="177640" y="648068"/>
                </a:lnTo>
                <a:lnTo>
                  <a:pt x="224502" y="670280"/>
                </a:lnTo>
                <a:lnTo>
                  <a:pt x="225950" y="670991"/>
                </a:lnTo>
                <a:lnTo>
                  <a:pt x="232427" y="670991"/>
                </a:lnTo>
                <a:lnTo>
                  <a:pt x="235310" y="669556"/>
                </a:lnTo>
                <a:lnTo>
                  <a:pt x="237469" y="666673"/>
                </a:lnTo>
                <a:lnTo>
                  <a:pt x="238845" y="664603"/>
                </a:lnTo>
                <a:lnTo>
                  <a:pt x="238904" y="641476"/>
                </a:lnTo>
                <a:lnTo>
                  <a:pt x="217302" y="641476"/>
                </a:lnTo>
                <a:lnTo>
                  <a:pt x="174784" y="619725"/>
                </a:lnTo>
                <a:lnTo>
                  <a:pt x="136593" y="592186"/>
                </a:lnTo>
                <a:lnTo>
                  <a:pt x="103143" y="559549"/>
                </a:lnTo>
                <a:lnTo>
                  <a:pt x="74847" y="522508"/>
                </a:lnTo>
                <a:lnTo>
                  <a:pt x="52120" y="481753"/>
                </a:lnTo>
                <a:lnTo>
                  <a:pt x="35373" y="437978"/>
                </a:lnTo>
                <a:lnTo>
                  <a:pt x="25022" y="391873"/>
                </a:lnTo>
                <a:lnTo>
                  <a:pt x="21480" y="344131"/>
                </a:lnTo>
                <a:lnTo>
                  <a:pt x="24985" y="296181"/>
                </a:lnTo>
                <a:lnTo>
                  <a:pt x="35169" y="250441"/>
                </a:lnTo>
                <a:lnTo>
                  <a:pt x="51535" y="207407"/>
                </a:lnTo>
                <a:lnTo>
                  <a:pt x="73588" y="167575"/>
                </a:lnTo>
                <a:lnTo>
                  <a:pt x="100829" y="131444"/>
                </a:lnTo>
                <a:lnTo>
                  <a:pt x="132764" y="99508"/>
                </a:lnTo>
                <a:lnTo>
                  <a:pt x="168896" y="72265"/>
                </a:lnTo>
                <a:lnTo>
                  <a:pt x="208727" y="50212"/>
                </a:lnTo>
                <a:lnTo>
                  <a:pt x="251762" y="33844"/>
                </a:lnTo>
                <a:lnTo>
                  <a:pt x="297504" y="23660"/>
                </a:lnTo>
                <a:lnTo>
                  <a:pt x="345457" y="20154"/>
                </a:lnTo>
                <a:lnTo>
                  <a:pt x="460615" y="20154"/>
                </a:lnTo>
                <a:lnTo>
                  <a:pt x="451992" y="16611"/>
                </a:lnTo>
                <a:lnTo>
                  <a:pt x="399657" y="4193"/>
                </a:lnTo>
                <a:lnTo>
                  <a:pt x="345457" y="0"/>
                </a:lnTo>
                <a:close/>
              </a:path>
              <a:path w="685800" h="691515">
                <a:moveTo>
                  <a:pt x="460615" y="20154"/>
                </a:moveTo>
                <a:lnTo>
                  <a:pt x="345457" y="20154"/>
                </a:lnTo>
                <a:lnTo>
                  <a:pt x="393083" y="23692"/>
                </a:lnTo>
                <a:lnTo>
                  <a:pt x="438623" y="33961"/>
                </a:lnTo>
                <a:lnTo>
                  <a:pt x="481558" y="50444"/>
                </a:lnTo>
                <a:lnTo>
                  <a:pt x="521375" y="72627"/>
                </a:lnTo>
                <a:lnTo>
                  <a:pt x="557557" y="99993"/>
                </a:lnTo>
                <a:lnTo>
                  <a:pt x="589588" y="132026"/>
                </a:lnTo>
                <a:lnTo>
                  <a:pt x="616952" y="168209"/>
                </a:lnTo>
                <a:lnTo>
                  <a:pt x="639134" y="208028"/>
                </a:lnTo>
                <a:lnTo>
                  <a:pt x="655616" y="250965"/>
                </a:lnTo>
                <a:lnTo>
                  <a:pt x="665884" y="296505"/>
                </a:lnTo>
                <a:lnTo>
                  <a:pt x="669261" y="341972"/>
                </a:lnTo>
                <a:lnTo>
                  <a:pt x="669368" y="344855"/>
                </a:lnTo>
                <a:lnTo>
                  <a:pt x="665900" y="392084"/>
                </a:lnTo>
                <a:lnTo>
                  <a:pt x="655674" y="437826"/>
                </a:lnTo>
                <a:lnTo>
                  <a:pt x="639249" y="480861"/>
                </a:lnTo>
                <a:lnTo>
                  <a:pt x="617132" y="520693"/>
                </a:lnTo>
                <a:lnTo>
                  <a:pt x="589829" y="556824"/>
                </a:lnTo>
                <a:lnTo>
                  <a:pt x="557846" y="588759"/>
                </a:lnTo>
                <a:lnTo>
                  <a:pt x="521690" y="616001"/>
                </a:lnTo>
                <a:lnTo>
                  <a:pt x="481866" y="638053"/>
                </a:lnTo>
                <a:lnTo>
                  <a:pt x="438882" y="654420"/>
                </a:lnTo>
                <a:lnTo>
                  <a:pt x="393244" y="664603"/>
                </a:lnTo>
                <a:lnTo>
                  <a:pt x="345457" y="668108"/>
                </a:lnTo>
                <a:lnTo>
                  <a:pt x="467657" y="668108"/>
                </a:lnTo>
                <a:lnTo>
                  <a:pt x="547749" y="626002"/>
                </a:lnTo>
                <a:lnTo>
                  <a:pt x="589513" y="590359"/>
                </a:lnTo>
                <a:lnTo>
                  <a:pt x="625154" y="548600"/>
                </a:lnTo>
                <a:lnTo>
                  <a:pt x="653295" y="502484"/>
                </a:lnTo>
                <a:lnTo>
                  <a:pt x="673693" y="452841"/>
                </a:lnTo>
                <a:lnTo>
                  <a:pt x="685690" y="402267"/>
                </a:lnTo>
                <a:lnTo>
                  <a:pt x="685690" y="291704"/>
                </a:lnTo>
                <a:lnTo>
                  <a:pt x="664476" y="213282"/>
                </a:lnTo>
                <a:lnTo>
                  <a:pt x="644763" y="172917"/>
                </a:lnTo>
                <a:lnTo>
                  <a:pt x="619729" y="135272"/>
                </a:lnTo>
                <a:lnTo>
                  <a:pt x="589513" y="100787"/>
                </a:lnTo>
                <a:lnTo>
                  <a:pt x="547749" y="65150"/>
                </a:lnTo>
                <a:lnTo>
                  <a:pt x="501632" y="37011"/>
                </a:lnTo>
                <a:lnTo>
                  <a:pt x="460615" y="20154"/>
                </a:lnTo>
                <a:close/>
              </a:path>
              <a:path w="685800" h="691515">
                <a:moveTo>
                  <a:pt x="496638" y="141833"/>
                </a:moveTo>
                <a:lnTo>
                  <a:pt x="432567" y="141833"/>
                </a:lnTo>
                <a:lnTo>
                  <a:pt x="392678" y="145780"/>
                </a:lnTo>
                <a:lnTo>
                  <a:pt x="353736" y="157218"/>
                </a:lnTo>
                <a:lnTo>
                  <a:pt x="316954" y="175539"/>
                </a:lnTo>
                <a:lnTo>
                  <a:pt x="283545" y="200139"/>
                </a:lnTo>
                <a:lnTo>
                  <a:pt x="255272" y="231316"/>
                </a:lnTo>
                <a:lnTo>
                  <a:pt x="234493" y="265931"/>
                </a:lnTo>
                <a:lnTo>
                  <a:pt x="221678" y="303109"/>
                </a:lnTo>
                <a:lnTo>
                  <a:pt x="217302" y="341972"/>
                </a:lnTo>
                <a:lnTo>
                  <a:pt x="217302" y="346303"/>
                </a:lnTo>
                <a:lnTo>
                  <a:pt x="120832" y="346303"/>
                </a:lnTo>
                <a:lnTo>
                  <a:pt x="115079" y="350608"/>
                </a:lnTo>
                <a:lnTo>
                  <a:pt x="115079" y="465810"/>
                </a:lnTo>
                <a:lnTo>
                  <a:pt x="120121" y="470852"/>
                </a:lnTo>
                <a:lnTo>
                  <a:pt x="217302" y="470852"/>
                </a:lnTo>
                <a:lnTo>
                  <a:pt x="217302" y="641476"/>
                </a:lnTo>
                <a:lnTo>
                  <a:pt x="238904" y="641476"/>
                </a:lnTo>
                <a:lnTo>
                  <a:pt x="238904" y="456450"/>
                </a:lnTo>
                <a:lnTo>
                  <a:pt x="234586" y="451408"/>
                </a:lnTo>
                <a:lnTo>
                  <a:pt x="136682" y="451408"/>
                </a:lnTo>
                <a:lnTo>
                  <a:pt x="136682" y="370776"/>
                </a:lnTo>
                <a:lnTo>
                  <a:pt x="233862" y="370776"/>
                </a:lnTo>
                <a:lnTo>
                  <a:pt x="238904" y="365734"/>
                </a:lnTo>
                <a:lnTo>
                  <a:pt x="239017" y="344131"/>
                </a:lnTo>
                <a:lnTo>
                  <a:pt x="246050" y="298936"/>
                </a:lnTo>
                <a:lnTo>
                  <a:pt x="266075" y="256837"/>
                </a:lnTo>
                <a:lnTo>
                  <a:pt x="296859" y="220576"/>
                </a:lnTo>
                <a:lnTo>
                  <a:pt x="336282" y="192175"/>
                </a:lnTo>
                <a:lnTo>
                  <a:pt x="382225" y="173653"/>
                </a:lnTo>
                <a:lnTo>
                  <a:pt x="432567" y="167030"/>
                </a:lnTo>
                <a:lnTo>
                  <a:pt x="500956" y="167030"/>
                </a:lnTo>
                <a:lnTo>
                  <a:pt x="500956" y="148310"/>
                </a:lnTo>
                <a:lnTo>
                  <a:pt x="496638" y="141833"/>
                </a:lnTo>
                <a:close/>
              </a:path>
              <a:path w="685800" h="691515">
                <a:moveTo>
                  <a:pt x="500956" y="167030"/>
                </a:moveTo>
                <a:lnTo>
                  <a:pt x="480090" y="167030"/>
                </a:lnTo>
                <a:lnTo>
                  <a:pt x="480090" y="247662"/>
                </a:lnTo>
                <a:lnTo>
                  <a:pt x="432567" y="247662"/>
                </a:lnTo>
                <a:lnTo>
                  <a:pt x="388921" y="253695"/>
                </a:lnTo>
                <a:lnTo>
                  <a:pt x="353382" y="272148"/>
                </a:lnTo>
                <a:lnTo>
                  <a:pt x="328625" y="304182"/>
                </a:lnTo>
                <a:lnTo>
                  <a:pt x="319616" y="344131"/>
                </a:lnTo>
                <a:lnTo>
                  <a:pt x="319537" y="365010"/>
                </a:lnTo>
                <a:lnTo>
                  <a:pt x="324578" y="370776"/>
                </a:lnTo>
                <a:lnTo>
                  <a:pt x="379290" y="370776"/>
                </a:lnTo>
                <a:lnTo>
                  <a:pt x="385056" y="365734"/>
                </a:lnTo>
                <a:lnTo>
                  <a:pt x="385056" y="353491"/>
                </a:lnTo>
                <a:lnTo>
                  <a:pt x="380014" y="348462"/>
                </a:lnTo>
                <a:lnTo>
                  <a:pt x="341139" y="348462"/>
                </a:lnTo>
                <a:lnTo>
                  <a:pt x="341139" y="344131"/>
                </a:lnTo>
                <a:lnTo>
                  <a:pt x="349553" y="308104"/>
                </a:lnTo>
                <a:lnTo>
                  <a:pt x="371194" y="284292"/>
                </a:lnTo>
                <a:lnTo>
                  <a:pt x="400665" y="271144"/>
                </a:lnTo>
                <a:lnTo>
                  <a:pt x="432567" y="267106"/>
                </a:lnTo>
                <a:lnTo>
                  <a:pt x="495914" y="267106"/>
                </a:lnTo>
                <a:lnTo>
                  <a:pt x="500956" y="262775"/>
                </a:lnTo>
                <a:lnTo>
                  <a:pt x="500956" y="167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524036" y="6838746"/>
            <a:ext cx="691515" cy="685800"/>
            <a:chOff x="2524036" y="6838746"/>
            <a:chExt cx="691515" cy="685800"/>
          </a:xfrm>
        </p:grpSpPr>
        <p:sp>
          <p:nvSpPr>
            <p:cNvPr id="7" name="object 7"/>
            <p:cNvSpPr/>
            <p:nvPr/>
          </p:nvSpPr>
          <p:spPr>
            <a:xfrm>
              <a:off x="2524023" y="6838759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558698" y="221005"/>
                  </a:moveTo>
                  <a:lnTo>
                    <a:pt x="551599" y="185572"/>
                  </a:lnTo>
                  <a:lnTo>
                    <a:pt x="537095" y="163995"/>
                  </a:lnTo>
                  <a:lnTo>
                    <a:pt x="537095" y="221005"/>
                  </a:lnTo>
                  <a:lnTo>
                    <a:pt x="537095" y="469379"/>
                  </a:lnTo>
                  <a:lnTo>
                    <a:pt x="531660" y="496290"/>
                  </a:lnTo>
                  <a:lnTo>
                    <a:pt x="516839" y="518248"/>
                  </a:lnTo>
                  <a:lnTo>
                    <a:pt x="494880" y="533069"/>
                  </a:lnTo>
                  <a:lnTo>
                    <a:pt x="467982" y="538492"/>
                  </a:lnTo>
                  <a:lnTo>
                    <a:pt x="219595" y="538492"/>
                  </a:lnTo>
                  <a:lnTo>
                    <a:pt x="192697" y="533069"/>
                  </a:lnTo>
                  <a:lnTo>
                    <a:pt x="170726" y="518248"/>
                  </a:lnTo>
                  <a:lnTo>
                    <a:pt x="155905" y="496290"/>
                  </a:lnTo>
                  <a:lnTo>
                    <a:pt x="150482" y="469379"/>
                  </a:lnTo>
                  <a:lnTo>
                    <a:pt x="150482" y="221005"/>
                  </a:lnTo>
                  <a:lnTo>
                    <a:pt x="155905" y="194106"/>
                  </a:lnTo>
                  <a:lnTo>
                    <a:pt x="170726" y="172148"/>
                  </a:lnTo>
                  <a:lnTo>
                    <a:pt x="192697" y="157327"/>
                  </a:lnTo>
                  <a:lnTo>
                    <a:pt x="219595" y="151892"/>
                  </a:lnTo>
                  <a:lnTo>
                    <a:pt x="467982" y="151892"/>
                  </a:lnTo>
                  <a:lnTo>
                    <a:pt x="494880" y="157327"/>
                  </a:lnTo>
                  <a:lnTo>
                    <a:pt x="516839" y="172148"/>
                  </a:lnTo>
                  <a:lnTo>
                    <a:pt x="531660" y="194106"/>
                  </a:lnTo>
                  <a:lnTo>
                    <a:pt x="537095" y="221005"/>
                  </a:lnTo>
                  <a:lnTo>
                    <a:pt x="537095" y="163995"/>
                  </a:lnTo>
                  <a:lnTo>
                    <a:pt x="532231" y="156756"/>
                  </a:lnTo>
                  <a:lnTo>
                    <a:pt x="525005" y="151892"/>
                  </a:lnTo>
                  <a:lnTo>
                    <a:pt x="503415" y="137388"/>
                  </a:lnTo>
                  <a:lnTo>
                    <a:pt x="467982" y="130289"/>
                  </a:lnTo>
                  <a:lnTo>
                    <a:pt x="219595" y="130289"/>
                  </a:lnTo>
                  <a:lnTo>
                    <a:pt x="184150" y="137388"/>
                  </a:lnTo>
                  <a:lnTo>
                    <a:pt x="155333" y="156756"/>
                  </a:lnTo>
                  <a:lnTo>
                    <a:pt x="135966" y="185572"/>
                  </a:lnTo>
                  <a:lnTo>
                    <a:pt x="128879" y="221005"/>
                  </a:lnTo>
                  <a:lnTo>
                    <a:pt x="128879" y="469379"/>
                  </a:lnTo>
                  <a:lnTo>
                    <a:pt x="135966" y="504825"/>
                  </a:lnTo>
                  <a:lnTo>
                    <a:pt x="155333" y="533641"/>
                  </a:lnTo>
                  <a:lnTo>
                    <a:pt x="184150" y="553008"/>
                  </a:lnTo>
                  <a:lnTo>
                    <a:pt x="219595" y="560095"/>
                  </a:lnTo>
                  <a:lnTo>
                    <a:pt x="467982" y="560095"/>
                  </a:lnTo>
                  <a:lnTo>
                    <a:pt x="503415" y="553008"/>
                  </a:lnTo>
                  <a:lnTo>
                    <a:pt x="525005" y="538492"/>
                  </a:lnTo>
                  <a:lnTo>
                    <a:pt x="532231" y="533641"/>
                  </a:lnTo>
                  <a:lnTo>
                    <a:pt x="551599" y="504825"/>
                  </a:lnTo>
                  <a:lnTo>
                    <a:pt x="558698" y="469379"/>
                  </a:lnTo>
                  <a:lnTo>
                    <a:pt x="558698" y="221005"/>
                  </a:lnTo>
                  <a:close/>
                </a:path>
                <a:path w="691514" h="685800">
                  <a:moveTo>
                    <a:pt x="691159" y="345567"/>
                  </a:moveTo>
                  <a:lnTo>
                    <a:pt x="686892" y="291007"/>
                  </a:lnTo>
                  <a:lnTo>
                    <a:pt x="674293" y="238455"/>
                  </a:lnTo>
                  <a:lnTo>
                    <a:pt x="668832" y="225285"/>
                  </a:lnTo>
                  <a:lnTo>
                    <a:pt x="668832" y="345567"/>
                  </a:lnTo>
                  <a:lnTo>
                    <a:pt x="665314" y="393331"/>
                  </a:lnTo>
                  <a:lnTo>
                    <a:pt x="655091" y="438924"/>
                  </a:lnTo>
                  <a:lnTo>
                    <a:pt x="638657" y="481838"/>
                  </a:lnTo>
                  <a:lnTo>
                    <a:pt x="616508" y="521576"/>
                  </a:lnTo>
                  <a:lnTo>
                    <a:pt x="589178" y="557631"/>
                  </a:lnTo>
                  <a:lnTo>
                    <a:pt x="557149" y="589521"/>
                  </a:lnTo>
                  <a:lnTo>
                    <a:pt x="520915" y="616724"/>
                  </a:lnTo>
                  <a:lnTo>
                    <a:pt x="480999" y="638759"/>
                  </a:lnTo>
                  <a:lnTo>
                    <a:pt x="437908" y="655116"/>
                  </a:lnTo>
                  <a:lnTo>
                    <a:pt x="392112" y="665302"/>
                  </a:lnTo>
                  <a:lnTo>
                    <a:pt x="344144" y="668807"/>
                  </a:lnTo>
                  <a:lnTo>
                    <a:pt x="296379" y="665302"/>
                  </a:lnTo>
                  <a:lnTo>
                    <a:pt x="250786" y="655116"/>
                  </a:lnTo>
                  <a:lnTo>
                    <a:pt x="207860" y="638759"/>
                  </a:lnTo>
                  <a:lnTo>
                    <a:pt x="168122" y="616724"/>
                  </a:lnTo>
                  <a:lnTo>
                    <a:pt x="132054" y="589521"/>
                  </a:lnTo>
                  <a:lnTo>
                    <a:pt x="100177" y="557631"/>
                  </a:lnTo>
                  <a:lnTo>
                    <a:pt x="72961" y="521576"/>
                  </a:lnTo>
                  <a:lnTo>
                    <a:pt x="50927" y="481838"/>
                  </a:lnTo>
                  <a:lnTo>
                    <a:pt x="34569" y="438924"/>
                  </a:lnTo>
                  <a:lnTo>
                    <a:pt x="24384" y="393331"/>
                  </a:lnTo>
                  <a:lnTo>
                    <a:pt x="20878" y="345567"/>
                  </a:lnTo>
                  <a:lnTo>
                    <a:pt x="24384" y="297434"/>
                  </a:lnTo>
                  <a:lnTo>
                    <a:pt x="34569" y="251548"/>
                  </a:lnTo>
                  <a:lnTo>
                    <a:pt x="50927" y="208394"/>
                  </a:lnTo>
                  <a:lnTo>
                    <a:pt x="72961" y="168465"/>
                  </a:lnTo>
                  <a:lnTo>
                    <a:pt x="100177" y="132270"/>
                  </a:lnTo>
                  <a:lnTo>
                    <a:pt x="132054" y="100291"/>
                  </a:lnTo>
                  <a:lnTo>
                    <a:pt x="168122" y="73012"/>
                  </a:lnTo>
                  <a:lnTo>
                    <a:pt x="207860" y="50939"/>
                  </a:lnTo>
                  <a:lnTo>
                    <a:pt x="250786" y="34569"/>
                  </a:lnTo>
                  <a:lnTo>
                    <a:pt x="296379" y="24384"/>
                  </a:lnTo>
                  <a:lnTo>
                    <a:pt x="344144" y="20878"/>
                  </a:lnTo>
                  <a:lnTo>
                    <a:pt x="392112" y="24384"/>
                  </a:lnTo>
                  <a:lnTo>
                    <a:pt x="437908" y="34569"/>
                  </a:lnTo>
                  <a:lnTo>
                    <a:pt x="480999" y="50939"/>
                  </a:lnTo>
                  <a:lnTo>
                    <a:pt x="520915" y="73012"/>
                  </a:lnTo>
                  <a:lnTo>
                    <a:pt x="557149" y="100291"/>
                  </a:lnTo>
                  <a:lnTo>
                    <a:pt x="589178" y="132270"/>
                  </a:lnTo>
                  <a:lnTo>
                    <a:pt x="616508" y="168465"/>
                  </a:lnTo>
                  <a:lnTo>
                    <a:pt x="638657" y="208394"/>
                  </a:lnTo>
                  <a:lnTo>
                    <a:pt x="655091" y="251548"/>
                  </a:lnTo>
                  <a:lnTo>
                    <a:pt x="665314" y="297434"/>
                  </a:lnTo>
                  <a:lnTo>
                    <a:pt x="668832" y="345567"/>
                  </a:lnTo>
                  <a:lnTo>
                    <a:pt x="668832" y="225285"/>
                  </a:lnTo>
                  <a:lnTo>
                    <a:pt x="653681" y="188709"/>
                  </a:lnTo>
                  <a:lnTo>
                    <a:pt x="625360" y="142544"/>
                  </a:lnTo>
                  <a:lnTo>
                    <a:pt x="589635" y="100787"/>
                  </a:lnTo>
                  <a:lnTo>
                    <a:pt x="548220" y="65151"/>
                  </a:lnTo>
                  <a:lnTo>
                    <a:pt x="502246" y="37007"/>
                  </a:lnTo>
                  <a:lnTo>
                    <a:pt x="462902" y="20878"/>
                  </a:lnTo>
                  <a:lnTo>
                    <a:pt x="452488" y="16598"/>
                  </a:lnTo>
                  <a:lnTo>
                    <a:pt x="399757" y="4191"/>
                  </a:lnTo>
                  <a:lnTo>
                    <a:pt x="344855" y="0"/>
                  </a:lnTo>
                  <a:lnTo>
                    <a:pt x="290664" y="4191"/>
                  </a:lnTo>
                  <a:lnTo>
                    <a:pt x="238366" y="16598"/>
                  </a:lnTo>
                  <a:lnTo>
                    <a:pt x="188836" y="37007"/>
                  </a:lnTo>
                  <a:lnTo>
                    <a:pt x="142925" y="65151"/>
                  </a:lnTo>
                  <a:lnTo>
                    <a:pt x="101511" y="100787"/>
                  </a:lnTo>
                  <a:lnTo>
                    <a:pt x="65798" y="142544"/>
                  </a:lnTo>
                  <a:lnTo>
                    <a:pt x="37477" y="188709"/>
                  </a:lnTo>
                  <a:lnTo>
                    <a:pt x="16865" y="238455"/>
                  </a:lnTo>
                  <a:lnTo>
                    <a:pt x="4267" y="291007"/>
                  </a:lnTo>
                  <a:lnTo>
                    <a:pt x="0" y="345567"/>
                  </a:lnTo>
                  <a:lnTo>
                    <a:pt x="4267" y="399757"/>
                  </a:lnTo>
                  <a:lnTo>
                    <a:pt x="16865" y="452043"/>
                  </a:lnTo>
                  <a:lnTo>
                    <a:pt x="37477" y="501573"/>
                  </a:lnTo>
                  <a:lnTo>
                    <a:pt x="65798" y="547484"/>
                  </a:lnTo>
                  <a:lnTo>
                    <a:pt x="101511" y="588899"/>
                  </a:lnTo>
                  <a:lnTo>
                    <a:pt x="142925" y="624878"/>
                  </a:lnTo>
                  <a:lnTo>
                    <a:pt x="188836" y="653237"/>
                  </a:lnTo>
                  <a:lnTo>
                    <a:pt x="238366" y="673747"/>
                  </a:lnTo>
                  <a:lnTo>
                    <a:pt x="288937" y="685800"/>
                  </a:lnTo>
                  <a:lnTo>
                    <a:pt x="399402" y="685800"/>
                  </a:lnTo>
                  <a:lnTo>
                    <a:pt x="464947" y="668807"/>
                  </a:lnTo>
                  <a:lnTo>
                    <a:pt x="518033" y="644652"/>
                  </a:lnTo>
                  <a:lnTo>
                    <a:pt x="555459" y="619404"/>
                  </a:lnTo>
                  <a:lnTo>
                    <a:pt x="589635" y="588899"/>
                  </a:lnTo>
                  <a:lnTo>
                    <a:pt x="625360" y="547484"/>
                  </a:lnTo>
                  <a:lnTo>
                    <a:pt x="653681" y="501573"/>
                  </a:lnTo>
                  <a:lnTo>
                    <a:pt x="674293" y="452043"/>
                  </a:lnTo>
                  <a:lnTo>
                    <a:pt x="686892" y="399757"/>
                  </a:lnTo>
                  <a:lnTo>
                    <a:pt x="691159" y="3455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7297" y="7025208"/>
              <a:ext cx="257022" cy="2721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421875" y="6838746"/>
            <a:ext cx="691515" cy="685800"/>
            <a:chOff x="3421875" y="6838746"/>
            <a:chExt cx="691515" cy="685800"/>
          </a:xfrm>
        </p:grpSpPr>
        <p:sp>
          <p:nvSpPr>
            <p:cNvPr id="10" name="object 10"/>
            <p:cNvSpPr/>
            <p:nvPr/>
          </p:nvSpPr>
          <p:spPr>
            <a:xfrm>
              <a:off x="3421875" y="6838746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344855" y="0"/>
                  </a:moveTo>
                  <a:lnTo>
                    <a:pt x="290655" y="4193"/>
                  </a:lnTo>
                  <a:lnTo>
                    <a:pt x="238357" y="16611"/>
                  </a:lnTo>
                  <a:lnTo>
                    <a:pt x="188825" y="37011"/>
                  </a:lnTo>
                  <a:lnTo>
                    <a:pt x="142922" y="65150"/>
                  </a:lnTo>
                  <a:lnTo>
                    <a:pt x="101511" y="100787"/>
                  </a:lnTo>
                  <a:lnTo>
                    <a:pt x="65794" y="142557"/>
                  </a:lnTo>
                  <a:lnTo>
                    <a:pt x="37474" y="188714"/>
                  </a:lnTo>
                  <a:lnTo>
                    <a:pt x="16862" y="238464"/>
                  </a:lnTo>
                  <a:lnTo>
                    <a:pt x="4267" y="291013"/>
                  </a:lnTo>
                  <a:lnTo>
                    <a:pt x="0" y="345566"/>
                  </a:lnTo>
                  <a:lnTo>
                    <a:pt x="4267" y="399761"/>
                  </a:lnTo>
                  <a:lnTo>
                    <a:pt x="16862" y="452055"/>
                  </a:lnTo>
                  <a:lnTo>
                    <a:pt x="37474" y="501585"/>
                  </a:lnTo>
                  <a:lnTo>
                    <a:pt x="65794" y="547488"/>
                  </a:lnTo>
                  <a:lnTo>
                    <a:pt x="101511" y="588898"/>
                  </a:lnTo>
                  <a:lnTo>
                    <a:pt x="142922" y="624888"/>
                  </a:lnTo>
                  <a:lnTo>
                    <a:pt x="188825" y="653242"/>
                  </a:lnTo>
                  <a:lnTo>
                    <a:pt x="238357" y="673752"/>
                  </a:lnTo>
                  <a:lnTo>
                    <a:pt x="288929" y="685799"/>
                  </a:lnTo>
                  <a:lnTo>
                    <a:pt x="399393" y="685799"/>
                  </a:lnTo>
                  <a:lnTo>
                    <a:pt x="435196" y="678810"/>
                  </a:lnTo>
                  <a:lnTo>
                    <a:pt x="464940" y="668807"/>
                  </a:lnTo>
                  <a:lnTo>
                    <a:pt x="344855" y="668807"/>
                  </a:lnTo>
                  <a:lnTo>
                    <a:pt x="297082" y="665302"/>
                  </a:lnTo>
                  <a:lnTo>
                    <a:pt x="251487" y="655122"/>
                  </a:lnTo>
                  <a:lnTo>
                    <a:pt x="208568" y="638767"/>
                  </a:lnTo>
                  <a:lnTo>
                    <a:pt x="168827" y="616735"/>
                  </a:lnTo>
                  <a:lnTo>
                    <a:pt x="132763" y="589527"/>
                  </a:lnTo>
                  <a:lnTo>
                    <a:pt x="100876" y="557642"/>
                  </a:lnTo>
                  <a:lnTo>
                    <a:pt x="73666" y="521581"/>
                  </a:lnTo>
                  <a:lnTo>
                    <a:pt x="51632" y="481843"/>
                  </a:lnTo>
                  <a:lnTo>
                    <a:pt x="35275" y="438928"/>
                  </a:lnTo>
                  <a:lnTo>
                    <a:pt x="25094" y="393336"/>
                  </a:lnTo>
                  <a:lnTo>
                    <a:pt x="21589" y="345566"/>
                  </a:lnTo>
                  <a:lnTo>
                    <a:pt x="25094" y="297437"/>
                  </a:lnTo>
                  <a:lnTo>
                    <a:pt x="35275" y="251550"/>
                  </a:lnTo>
                  <a:lnTo>
                    <a:pt x="51632" y="208399"/>
                  </a:lnTo>
                  <a:lnTo>
                    <a:pt x="73666" y="168477"/>
                  </a:lnTo>
                  <a:lnTo>
                    <a:pt x="100876" y="132278"/>
                  </a:lnTo>
                  <a:lnTo>
                    <a:pt x="132763" y="100294"/>
                  </a:lnTo>
                  <a:lnTo>
                    <a:pt x="168827" y="73020"/>
                  </a:lnTo>
                  <a:lnTo>
                    <a:pt x="208568" y="50948"/>
                  </a:lnTo>
                  <a:lnTo>
                    <a:pt x="251487" y="34571"/>
                  </a:lnTo>
                  <a:lnTo>
                    <a:pt x="297082" y="24384"/>
                  </a:lnTo>
                  <a:lnTo>
                    <a:pt x="344855" y="20878"/>
                  </a:lnTo>
                  <a:lnTo>
                    <a:pt x="462886" y="20878"/>
                  </a:lnTo>
                  <a:lnTo>
                    <a:pt x="452479" y="16611"/>
                  </a:lnTo>
                  <a:lnTo>
                    <a:pt x="399756" y="4193"/>
                  </a:lnTo>
                  <a:lnTo>
                    <a:pt x="344855" y="0"/>
                  </a:lnTo>
                  <a:close/>
                </a:path>
                <a:path w="691514" h="685800">
                  <a:moveTo>
                    <a:pt x="462886" y="20878"/>
                  </a:moveTo>
                  <a:lnTo>
                    <a:pt x="344855" y="20878"/>
                  </a:lnTo>
                  <a:lnTo>
                    <a:pt x="392985" y="24384"/>
                  </a:lnTo>
                  <a:lnTo>
                    <a:pt x="438873" y="34571"/>
                  </a:lnTo>
                  <a:lnTo>
                    <a:pt x="482025" y="50948"/>
                  </a:lnTo>
                  <a:lnTo>
                    <a:pt x="521949" y="73020"/>
                  </a:lnTo>
                  <a:lnTo>
                    <a:pt x="558149" y="100294"/>
                  </a:lnTo>
                  <a:lnTo>
                    <a:pt x="590135" y="132278"/>
                  </a:lnTo>
                  <a:lnTo>
                    <a:pt x="617411" y="168477"/>
                  </a:lnTo>
                  <a:lnTo>
                    <a:pt x="639484" y="208399"/>
                  </a:lnTo>
                  <a:lnTo>
                    <a:pt x="655862" y="251550"/>
                  </a:lnTo>
                  <a:lnTo>
                    <a:pt x="666050" y="297437"/>
                  </a:lnTo>
                  <a:lnTo>
                    <a:pt x="669556" y="345566"/>
                  </a:lnTo>
                  <a:lnTo>
                    <a:pt x="666018" y="393336"/>
                  </a:lnTo>
                  <a:lnTo>
                    <a:pt x="655746" y="438928"/>
                  </a:lnTo>
                  <a:lnTo>
                    <a:pt x="639251" y="481843"/>
                  </a:lnTo>
                  <a:lnTo>
                    <a:pt x="617048" y="521581"/>
                  </a:lnTo>
                  <a:lnTo>
                    <a:pt x="589649" y="557642"/>
                  </a:lnTo>
                  <a:lnTo>
                    <a:pt x="557567" y="589527"/>
                  </a:lnTo>
                  <a:lnTo>
                    <a:pt x="521315" y="616735"/>
                  </a:lnTo>
                  <a:lnTo>
                    <a:pt x="481404" y="638767"/>
                  </a:lnTo>
                  <a:lnTo>
                    <a:pt x="438349" y="655122"/>
                  </a:lnTo>
                  <a:lnTo>
                    <a:pt x="392662" y="665302"/>
                  </a:lnTo>
                  <a:lnTo>
                    <a:pt x="344855" y="668807"/>
                  </a:lnTo>
                  <a:lnTo>
                    <a:pt x="464940" y="668807"/>
                  </a:lnTo>
                  <a:lnTo>
                    <a:pt x="518015" y="644652"/>
                  </a:lnTo>
                  <a:lnTo>
                    <a:pt x="555454" y="619415"/>
                  </a:lnTo>
                  <a:lnTo>
                    <a:pt x="589635" y="588898"/>
                  </a:lnTo>
                  <a:lnTo>
                    <a:pt x="625353" y="547488"/>
                  </a:lnTo>
                  <a:lnTo>
                    <a:pt x="653676" y="501585"/>
                  </a:lnTo>
                  <a:lnTo>
                    <a:pt x="674292" y="452055"/>
                  </a:lnTo>
                  <a:lnTo>
                    <a:pt x="686890" y="399761"/>
                  </a:lnTo>
                  <a:lnTo>
                    <a:pt x="691159" y="345566"/>
                  </a:lnTo>
                  <a:lnTo>
                    <a:pt x="686890" y="291013"/>
                  </a:lnTo>
                  <a:lnTo>
                    <a:pt x="674292" y="238464"/>
                  </a:lnTo>
                  <a:lnTo>
                    <a:pt x="653676" y="188714"/>
                  </a:lnTo>
                  <a:lnTo>
                    <a:pt x="625353" y="142557"/>
                  </a:lnTo>
                  <a:lnTo>
                    <a:pt x="589635" y="100787"/>
                  </a:lnTo>
                  <a:lnTo>
                    <a:pt x="548213" y="65150"/>
                  </a:lnTo>
                  <a:lnTo>
                    <a:pt x="502229" y="37011"/>
                  </a:lnTo>
                  <a:lnTo>
                    <a:pt x="462886" y="20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0981" y="7115911"/>
              <a:ext cx="95034" cy="2411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6579" y="6984885"/>
              <a:ext cx="109435" cy="1094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25697" y="7115911"/>
              <a:ext cx="255904" cy="241300"/>
            </a:xfrm>
            <a:custGeom>
              <a:avLst/>
              <a:gdLst/>
              <a:ahLst/>
              <a:cxnLst/>
              <a:rect l="l" t="t" r="r" b="b"/>
              <a:pathLst>
                <a:path w="255904" h="241300">
                  <a:moveTo>
                    <a:pt x="141820" y="0"/>
                  </a:moveTo>
                  <a:lnTo>
                    <a:pt x="125884" y="956"/>
                  </a:lnTo>
                  <a:lnTo>
                    <a:pt x="110416" y="3871"/>
                  </a:lnTo>
                  <a:lnTo>
                    <a:pt x="95354" y="8813"/>
                  </a:lnTo>
                  <a:lnTo>
                    <a:pt x="80632" y="15849"/>
                  </a:lnTo>
                  <a:lnTo>
                    <a:pt x="80632" y="5041"/>
                  </a:lnTo>
                  <a:lnTo>
                    <a:pt x="76314" y="0"/>
                  </a:lnTo>
                  <a:lnTo>
                    <a:pt x="11518" y="0"/>
                  </a:lnTo>
                  <a:lnTo>
                    <a:pt x="5753" y="0"/>
                  </a:lnTo>
                  <a:lnTo>
                    <a:pt x="0" y="4330"/>
                  </a:lnTo>
                  <a:lnTo>
                    <a:pt x="0" y="235419"/>
                  </a:lnTo>
                  <a:lnTo>
                    <a:pt x="5041" y="241185"/>
                  </a:lnTo>
                  <a:lnTo>
                    <a:pt x="89992" y="241185"/>
                  </a:lnTo>
                  <a:lnTo>
                    <a:pt x="95745" y="236143"/>
                  </a:lnTo>
                  <a:lnTo>
                    <a:pt x="95745" y="151193"/>
                  </a:lnTo>
                  <a:lnTo>
                    <a:pt x="97084" y="131483"/>
                  </a:lnTo>
                  <a:lnTo>
                    <a:pt x="102138" y="113393"/>
                  </a:lnTo>
                  <a:lnTo>
                    <a:pt x="112456" y="100163"/>
                  </a:lnTo>
                  <a:lnTo>
                    <a:pt x="129590" y="95034"/>
                  </a:lnTo>
                  <a:lnTo>
                    <a:pt x="142220" y="97925"/>
                  </a:lnTo>
                  <a:lnTo>
                    <a:pt x="151277" y="105744"/>
                  </a:lnTo>
                  <a:lnTo>
                    <a:pt x="157231" y="117210"/>
                  </a:lnTo>
                  <a:lnTo>
                    <a:pt x="160553" y="131038"/>
                  </a:lnTo>
                  <a:lnTo>
                    <a:pt x="161264" y="136791"/>
                  </a:lnTo>
                  <a:lnTo>
                    <a:pt x="165582" y="140398"/>
                  </a:lnTo>
                  <a:lnTo>
                    <a:pt x="177101" y="140398"/>
                  </a:lnTo>
                  <a:lnTo>
                    <a:pt x="182143" y="134632"/>
                  </a:lnTo>
                  <a:lnTo>
                    <a:pt x="180708" y="128879"/>
                  </a:lnTo>
                  <a:lnTo>
                    <a:pt x="174520" y="105026"/>
                  </a:lnTo>
                  <a:lnTo>
                    <a:pt x="163607" y="87653"/>
                  </a:lnTo>
                  <a:lnTo>
                    <a:pt x="148104" y="77032"/>
                  </a:lnTo>
                  <a:lnTo>
                    <a:pt x="128143" y="73431"/>
                  </a:lnTo>
                  <a:lnTo>
                    <a:pt x="104715" y="78696"/>
                  </a:lnTo>
                  <a:lnTo>
                    <a:pt x="87561" y="93953"/>
                  </a:lnTo>
                  <a:lnTo>
                    <a:pt x="77020" y="118388"/>
                  </a:lnTo>
                  <a:lnTo>
                    <a:pt x="73431" y="151193"/>
                  </a:lnTo>
                  <a:lnTo>
                    <a:pt x="73431" y="218147"/>
                  </a:lnTo>
                  <a:lnTo>
                    <a:pt x="21590" y="218147"/>
                  </a:lnTo>
                  <a:lnTo>
                    <a:pt x="21590" y="22326"/>
                  </a:lnTo>
                  <a:lnTo>
                    <a:pt x="58318" y="22326"/>
                  </a:lnTo>
                  <a:lnTo>
                    <a:pt x="58318" y="39598"/>
                  </a:lnTo>
                  <a:lnTo>
                    <a:pt x="59029" y="43205"/>
                  </a:lnTo>
                  <a:lnTo>
                    <a:pt x="61912" y="45364"/>
                  </a:lnTo>
                  <a:lnTo>
                    <a:pt x="66230" y="46799"/>
                  </a:lnTo>
                  <a:lnTo>
                    <a:pt x="70548" y="46799"/>
                  </a:lnTo>
                  <a:lnTo>
                    <a:pt x="74866" y="45364"/>
                  </a:lnTo>
                  <a:lnTo>
                    <a:pt x="89671" y="35383"/>
                  </a:lnTo>
                  <a:lnTo>
                    <a:pt x="105825" y="28173"/>
                  </a:lnTo>
                  <a:lnTo>
                    <a:pt x="123061" y="23799"/>
                  </a:lnTo>
                  <a:lnTo>
                    <a:pt x="141109" y="22326"/>
                  </a:lnTo>
                  <a:lnTo>
                    <a:pt x="181819" y="31460"/>
                  </a:lnTo>
                  <a:lnTo>
                    <a:pt x="210312" y="55443"/>
                  </a:lnTo>
                  <a:lnTo>
                    <a:pt x="227059" y="89143"/>
                  </a:lnTo>
                  <a:lnTo>
                    <a:pt x="232537" y="127431"/>
                  </a:lnTo>
                  <a:lnTo>
                    <a:pt x="232537" y="218147"/>
                  </a:lnTo>
                  <a:lnTo>
                    <a:pt x="180708" y="218147"/>
                  </a:lnTo>
                  <a:lnTo>
                    <a:pt x="180708" y="176390"/>
                  </a:lnTo>
                  <a:lnTo>
                    <a:pt x="176377" y="172072"/>
                  </a:lnTo>
                  <a:lnTo>
                    <a:pt x="164858" y="172072"/>
                  </a:lnTo>
                  <a:lnTo>
                    <a:pt x="160553" y="176390"/>
                  </a:lnTo>
                  <a:lnTo>
                    <a:pt x="160553" y="234708"/>
                  </a:lnTo>
                  <a:lnTo>
                    <a:pt x="164858" y="239737"/>
                  </a:lnTo>
                  <a:lnTo>
                    <a:pt x="250532" y="239737"/>
                  </a:lnTo>
                  <a:lnTo>
                    <a:pt x="255574" y="235419"/>
                  </a:lnTo>
                  <a:lnTo>
                    <a:pt x="255574" y="125996"/>
                  </a:lnTo>
                  <a:lnTo>
                    <a:pt x="247318" y="74720"/>
                  </a:lnTo>
                  <a:lnTo>
                    <a:pt x="224077" y="34918"/>
                  </a:lnTo>
                  <a:lnTo>
                    <a:pt x="188146" y="9157"/>
                  </a:lnTo>
                  <a:lnTo>
                    <a:pt x="141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-135" dirty="0"/>
              <a:t>Introduction</a:t>
            </a:r>
            <a:r>
              <a:rPr sz="4100" spc="-215" dirty="0"/>
              <a:t> </a:t>
            </a:r>
            <a:r>
              <a:rPr sz="4100" spc="-30" dirty="0"/>
              <a:t>to</a:t>
            </a:r>
            <a:r>
              <a:rPr sz="4100" spc="-315" dirty="0"/>
              <a:t> </a:t>
            </a:r>
            <a:r>
              <a:rPr sz="4100" dirty="0"/>
              <a:t>Mind</a:t>
            </a:r>
            <a:r>
              <a:rPr sz="4100" spc="-245" dirty="0"/>
              <a:t> </a:t>
            </a:r>
            <a:r>
              <a:rPr sz="4100" spc="-229" dirty="0"/>
              <a:t>vs.</a:t>
            </a:r>
            <a:r>
              <a:rPr sz="4100" spc="-204" dirty="0"/>
              <a:t> </a:t>
            </a:r>
            <a:r>
              <a:rPr sz="4100" spc="-10" dirty="0"/>
              <a:t>Machine</a:t>
            </a:r>
            <a:endParaRPr sz="4100"/>
          </a:p>
        </p:txBody>
      </p:sp>
      <p:sp>
        <p:nvSpPr>
          <p:cNvPr id="4" name="object 4"/>
          <p:cNvSpPr txBox="1"/>
          <p:nvPr/>
        </p:nvSpPr>
        <p:spPr>
          <a:xfrm>
            <a:off x="1954955" y="2602204"/>
            <a:ext cx="5185410" cy="2519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2050" b="1" spc="-65" dirty="0">
                <a:solidFill>
                  <a:srgbClr val="FFFFFF"/>
                </a:solidFill>
                <a:latin typeface="Verdana"/>
                <a:cs typeface="Verdana"/>
              </a:rPr>
              <a:t>Exploring</a:t>
            </a:r>
            <a:r>
              <a:rPr sz="2050" b="1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intricate</a:t>
            </a:r>
            <a:r>
              <a:rPr sz="20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relationship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205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-80" dirty="0">
                <a:solidFill>
                  <a:srgbClr val="FFFFFF"/>
                </a:solidFill>
                <a:latin typeface="Verdana"/>
                <a:cs typeface="Verdana"/>
              </a:rPr>
              <a:t>neurons</a:t>
            </a:r>
            <a:r>
              <a:rPr sz="2050" b="1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-90" dirty="0">
                <a:solidFill>
                  <a:srgbClr val="FFFFFF"/>
                </a:solidFill>
                <a:latin typeface="Verdana"/>
                <a:cs typeface="Verdana"/>
              </a:rPr>
              <a:t>circuits</a:t>
            </a:r>
            <a:r>
              <a:rPr sz="2050" spc="-9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0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presentation</a:t>
            </a:r>
            <a:r>
              <a:rPr sz="20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delves</a:t>
            </a:r>
            <a:r>
              <a:rPr sz="20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0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fascinating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world</a:t>
            </a:r>
            <a:r>
              <a:rPr sz="20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artiﬁcial</a:t>
            </a:r>
            <a:r>
              <a:rPr sz="20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intelligence</a:t>
            </a:r>
            <a:r>
              <a:rPr sz="20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sz="20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cognition.</a:t>
            </a:r>
            <a:r>
              <a:rPr sz="20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0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uncover</a:t>
            </a:r>
            <a:r>
              <a:rPr sz="20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how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0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two</a:t>
            </a:r>
            <a:r>
              <a:rPr sz="20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realms</a:t>
            </a:r>
            <a:r>
              <a:rPr sz="20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interact</a:t>
            </a:r>
            <a:r>
              <a:rPr sz="20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inﬂuence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20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other,</a:t>
            </a:r>
            <a:r>
              <a:rPr sz="205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shaping</a:t>
            </a:r>
            <a:r>
              <a:rPr sz="20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205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understanding of</a:t>
            </a:r>
            <a:r>
              <a:rPr sz="20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consciousness</a:t>
            </a:r>
            <a:r>
              <a:rPr sz="20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intelligence.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3369" rIns="0" bIns="0" rtlCol="0">
            <a:spAutoFit/>
          </a:bodyPr>
          <a:lstStyle/>
          <a:p>
            <a:pPr marL="2329815">
              <a:lnSpc>
                <a:spcPct val="100000"/>
              </a:lnSpc>
              <a:spcBef>
                <a:spcPts val="125"/>
              </a:spcBef>
            </a:pPr>
            <a:r>
              <a:rPr sz="4850" spc="-210" dirty="0"/>
              <a:t>Neurons:</a:t>
            </a:r>
            <a:r>
              <a:rPr sz="4850" spc="-240" dirty="0"/>
              <a:t> </a:t>
            </a:r>
            <a:r>
              <a:rPr sz="4850" spc="-90" dirty="0"/>
              <a:t>The</a:t>
            </a:r>
            <a:r>
              <a:rPr sz="4850" spc="-320" dirty="0"/>
              <a:t> </a:t>
            </a:r>
            <a:r>
              <a:rPr sz="4850" spc="-50" dirty="0"/>
              <a:t>Building</a:t>
            </a:r>
            <a:r>
              <a:rPr sz="4850" spc="-280" dirty="0"/>
              <a:t> </a:t>
            </a:r>
            <a:r>
              <a:rPr sz="4850" spc="-20" dirty="0"/>
              <a:t>Blocks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696714" y="2958071"/>
            <a:ext cx="8892540" cy="170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99"/>
              </a:lnSpc>
              <a:spcBef>
                <a:spcPts val="95"/>
              </a:spcBef>
            </a:pPr>
            <a:r>
              <a:rPr sz="2200" b="1" spc="-90" dirty="0">
                <a:solidFill>
                  <a:srgbClr val="FFFFFF"/>
                </a:solidFill>
                <a:latin typeface="Verdana"/>
                <a:cs typeface="Verdana"/>
              </a:rPr>
              <a:t>Neurons</a:t>
            </a:r>
            <a:r>
              <a:rPr sz="2200" b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fundamental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units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brain,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responsible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transmitting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75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22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2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electrical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chemical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signals.</a:t>
            </a: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2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2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structure</a:t>
            </a:r>
            <a:r>
              <a:rPr sz="22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r>
              <a:rPr sz="22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2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sz="22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grasp</a:t>
            </a:r>
            <a:r>
              <a:rPr sz="2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sz="22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2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contribute</a:t>
            </a:r>
            <a:r>
              <a:rPr sz="2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complex</a:t>
            </a:r>
            <a:r>
              <a:rPr sz="2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behaviors</a:t>
            </a:r>
            <a:r>
              <a:rPr sz="2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cognitive processes.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634174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b="1" spc="-55" dirty="0">
                <a:solidFill>
                  <a:srgbClr val="FFFFFF"/>
                </a:solidFill>
                <a:latin typeface="Verdana"/>
                <a:cs typeface="Verdana"/>
              </a:rPr>
              <a:t>Circuits</a:t>
            </a:r>
            <a:r>
              <a:rPr sz="2100" b="1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backbone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machines,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enabling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perform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tasks.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mimicking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Verdana"/>
                <a:cs typeface="Verdana"/>
              </a:rPr>
              <a:t>neural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networks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brain,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engineers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sz="2100" spc="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systems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adapt,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blurring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intelligence.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219700" cy="12204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3900" spc="-140" dirty="0"/>
              <a:t>Circuits:</a:t>
            </a:r>
            <a:r>
              <a:rPr sz="3900" spc="-165" dirty="0"/>
              <a:t> </a:t>
            </a:r>
            <a:r>
              <a:rPr sz="3900" spc="-25" dirty="0"/>
              <a:t>The </a:t>
            </a:r>
            <a:r>
              <a:rPr sz="3900" spc="-55" dirty="0"/>
              <a:t>Engine</a:t>
            </a:r>
            <a:r>
              <a:rPr sz="3900" spc="-280" dirty="0"/>
              <a:t> </a:t>
            </a:r>
            <a:r>
              <a:rPr sz="3900" spc="-20" dirty="0"/>
              <a:t>of</a:t>
            </a:r>
            <a:r>
              <a:rPr sz="3900" spc="-310" dirty="0"/>
              <a:t> </a:t>
            </a:r>
            <a:r>
              <a:rPr sz="3900" spc="-60" dirty="0"/>
              <a:t>Machines</a:t>
            </a:r>
            <a:endParaRPr sz="390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3718560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pc="-140" dirty="0"/>
              <a:t>The</a:t>
            </a:r>
            <a:r>
              <a:rPr spc="-260" dirty="0"/>
              <a:t> </a:t>
            </a:r>
            <a:r>
              <a:rPr spc="-90" dirty="0"/>
              <a:t>Brain's </a:t>
            </a:r>
            <a:r>
              <a:rPr spc="-125" dirty="0"/>
              <a:t>Complexity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64" y="3240595"/>
            <a:ext cx="6360160" cy="2849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75" dirty="0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sz="2650" b="1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110" dirty="0">
                <a:solidFill>
                  <a:srgbClr val="FFFFFF"/>
                </a:solidFill>
                <a:latin typeface="Verdana"/>
                <a:cs typeface="Verdana"/>
              </a:rPr>
              <a:t>brain</a:t>
            </a:r>
            <a:r>
              <a:rPr sz="2650" b="1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6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6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incredibly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complex</a:t>
            </a:r>
            <a:r>
              <a:rPr sz="26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50" dirty="0">
                <a:solidFill>
                  <a:srgbClr val="FFFFFF"/>
                </a:solidFill>
                <a:latin typeface="Verdana"/>
                <a:cs typeface="Verdana"/>
              </a:rPr>
              <a:t>organ,</a:t>
            </a:r>
            <a:r>
              <a:rPr sz="26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containing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approximately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50" dirty="0">
                <a:solidFill>
                  <a:srgbClr val="FFFFFF"/>
                </a:solidFill>
                <a:latin typeface="Verdana"/>
                <a:cs typeface="Verdana"/>
              </a:rPr>
              <a:t>86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billion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neurons.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Its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intricate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b="1" spc="-80" dirty="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sz="2650" b="1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allows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advanced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functions</a:t>
            </a:r>
            <a:r>
              <a:rPr sz="26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26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reasoning,</a:t>
            </a:r>
            <a:r>
              <a:rPr sz="26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emotion,</a:t>
            </a:r>
            <a:r>
              <a:rPr sz="26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creativity,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setting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apart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artiﬁcial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55" dirty="0">
                <a:solidFill>
                  <a:srgbClr val="FFFFFF"/>
                </a:solidFill>
                <a:latin typeface="Verdana"/>
                <a:cs typeface="Verdana"/>
              </a:rPr>
              <a:t>systems.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6332855" cy="215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2300" b="1" spc="-10" dirty="0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sz="23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b="1" spc="-55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3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algorithms</a:t>
            </a:r>
            <a:r>
              <a:rPr sz="23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3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inspired by</a:t>
            </a:r>
            <a:r>
              <a:rPr sz="23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3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23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neurons</a:t>
            </a:r>
            <a:r>
              <a:rPr sz="23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Verdana"/>
                <a:cs typeface="Verdana"/>
              </a:rPr>
              <a:t>interact.</a:t>
            </a:r>
            <a:r>
              <a:rPr sz="23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3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analyzing </a:t>
            </a:r>
            <a:r>
              <a:rPr sz="2300" spc="-60" dirty="0">
                <a:solidFill>
                  <a:srgbClr val="FFFFFF"/>
                </a:solidFill>
                <a:latin typeface="Verdana"/>
                <a:cs typeface="Verdana"/>
              </a:rPr>
              <a:t>vast</a:t>
            </a:r>
            <a:r>
              <a:rPr sz="23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Verdana"/>
                <a:cs typeface="Verdana"/>
              </a:rPr>
              <a:t>amounts</a:t>
            </a:r>
            <a:r>
              <a:rPr sz="23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3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Verdana"/>
                <a:cs typeface="Verdana"/>
              </a:rPr>
              <a:t>data,</a:t>
            </a:r>
            <a:r>
              <a:rPr sz="23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3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algorithms</a:t>
            </a:r>
            <a:r>
              <a:rPr sz="2300" spc="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3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identify</a:t>
            </a:r>
            <a:r>
              <a:rPr sz="23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patterns</a:t>
            </a:r>
            <a:r>
              <a:rPr sz="23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3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predictions,</a:t>
            </a:r>
            <a:r>
              <a:rPr sz="23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Verdana"/>
                <a:cs typeface="Verdana"/>
              </a:rPr>
              <a:t>leading</a:t>
            </a:r>
            <a:r>
              <a:rPr sz="23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3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/>
                <a:cs typeface="Verdana"/>
              </a:rPr>
              <a:t>advancements</a:t>
            </a:r>
            <a:r>
              <a:rPr sz="23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3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Verdana"/>
                <a:cs typeface="Verdana"/>
              </a:rPr>
              <a:t>AI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technology.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223510" cy="12528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260"/>
              </a:spcBef>
            </a:pPr>
            <a:r>
              <a:rPr sz="4050" spc="-85" dirty="0"/>
              <a:t>Machines</a:t>
            </a:r>
            <a:r>
              <a:rPr sz="4050" spc="-225" dirty="0"/>
              <a:t> </a:t>
            </a:r>
            <a:r>
              <a:rPr sz="4050" spc="-100" dirty="0"/>
              <a:t>Learning </a:t>
            </a:r>
            <a:r>
              <a:rPr sz="4050" spc="-120" dirty="0"/>
              <a:t>from</a:t>
            </a:r>
            <a:r>
              <a:rPr sz="4050" spc="-200" dirty="0"/>
              <a:t> </a:t>
            </a:r>
            <a:r>
              <a:rPr sz="4050" spc="-10" dirty="0"/>
              <a:t>Neurons</a:t>
            </a:r>
            <a:endParaRPr sz="405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3369" rIns="0" bIns="0" rtlCol="0">
            <a:spAutoFit/>
          </a:bodyPr>
          <a:lstStyle/>
          <a:p>
            <a:pPr marL="1996439">
              <a:lnSpc>
                <a:spcPct val="100000"/>
              </a:lnSpc>
              <a:spcBef>
                <a:spcPts val="125"/>
              </a:spcBef>
            </a:pPr>
            <a:r>
              <a:rPr sz="4850" spc="-135" dirty="0"/>
              <a:t>Neuroplasticity</a:t>
            </a:r>
            <a:r>
              <a:rPr sz="4850" spc="-265" dirty="0"/>
              <a:t> </a:t>
            </a:r>
            <a:r>
              <a:rPr sz="4850" spc="-40" dirty="0"/>
              <a:t>and</a:t>
            </a:r>
            <a:r>
              <a:rPr sz="4850" spc="-265" dirty="0"/>
              <a:t> </a:t>
            </a:r>
            <a:r>
              <a:rPr sz="4850" spc="-35" dirty="0"/>
              <a:t>Adaptation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666792" y="2948546"/>
            <a:ext cx="8952230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500" b="1" spc="-80" dirty="0">
                <a:solidFill>
                  <a:srgbClr val="FFFFFF"/>
                </a:solidFill>
                <a:latin typeface="Verdana"/>
                <a:cs typeface="Verdana"/>
              </a:rPr>
              <a:t>Neuroplasticity</a:t>
            </a:r>
            <a:r>
              <a:rPr sz="2500" b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Verdana"/>
                <a:cs typeface="Verdana"/>
              </a:rPr>
              <a:t>refers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brain's</a:t>
            </a:r>
            <a:r>
              <a:rPr sz="25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ability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reorganize 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itself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forming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connections.</a:t>
            </a:r>
            <a:r>
              <a:rPr sz="2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brains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artiﬁcial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systems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sz="25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adapt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time.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The</a:t>
            </a:r>
            <a:r>
              <a:rPr spc="-270" dirty="0"/>
              <a:t> </a:t>
            </a:r>
            <a:r>
              <a:rPr spc="-85" dirty="0"/>
              <a:t>Ethics</a:t>
            </a:r>
            <a:r>
              <a:rPr spc="-325" dirty="0"/>
              <a:t> </a:t>
            </a:r>
            <a:r>
              <a:rPr spc="-55" dirty="0"/>
              <a:t>of</a:t>
            </a:r>
            <a:r>
              <a:rPr spc="-320" dirty="0"/>
              <a:t> </a:t>
            </a:r>
            <a:r>
              <a:rPr spc="-509" dirty="0"/>
              <a:t>AI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224905" cy="301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machines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become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sz="2800" b="1" spc="-105" dirty="0">
                <a:solidFill>
                  <a:srgbClr val="FFFFFF"/>
                </a:solidFill>
                <a:latin typeface="Verdana"/>
                <a:cs typeface="Verdana"/>
              </a:rPr>
              <a:t>intelligent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ethical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considerations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arise.</a:t>
            </a:r>
            <a:r>
              <a:rPr sz="28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Questions</a:t>
            </a:r>
            <a:r>
              <a:rPr sz="28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28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autonomy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responsibility,</a:t>
            </a:r>
            <a:r>
              <a:rPr sz="28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essence</a:t>
            </a:r>
            <a:r>
              <a:rPr sz="28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consciousness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challenge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perceptions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means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800" spc="95" dirty="0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versus</a:t>
            </a: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machine.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4617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-75" dirty="0"/>
              <a:t>Future</a:t>
            </a:r>
            <a:r>
              <a:rPr sz="3350" spc="-215" dirty="0"/>
              <a:t> </a:t>
            </a:r>
            <a:r>
              <a:rPr sz="3350" dirty="0"/>
              <a:t>of</a:t>
            </a:r>
            <a:r>
              <a:rPr sz="3350" spc="-280" dirty="0"/>
              <a:t> </a:t>
            </a:r>
            <a:r>
              <a:rPr sz="3350" dirty="0"/>
              <a:t>Mind</a:t>
            </a:r>
            <a:r>
              <a:rPr sz="3350" spc="-250" dirty="0"/>
              <a:t> </a:t>
            </a:r>
            <a:r>
              <a:rPr sz="3350" spc="-30" dirty="0"/>
              <a:t>and</a:t>
            </a:r>
            <a:r>
              <a:rPr sz="3350" spc="-245" dirty="0"/>
              <a:t> </a:t>
            </a:r>
            <a:r>
              <a:rPr sz="3350" spc="-10" dirty="0"/>
              <a:t>Machine</a:t>
            </a:r>
            <a:endParaRPr sz="3350"/>
          </a:p>
        </p:txBody>
      </p:sp>
      <p:sp>
        <p:nvSpPr>
          <p:cNvPr id="4" name="object 4"/>
          <p:cNvSpPr txBox="1"/>
          <p:nvPr/>
        </p:nvSpPr>
        <p:spPr>
          <a:xfrm>
            <a:off x="9130296" y="3414407"/>
            <a:ext cx="7581900" cy="1271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holds</a:t>
            </a: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exciting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possibilities</a:t>
            </a: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-40" dirty="0">
                <a:solidFill>
                  <a:srgbClr val="FFFFFF"/>
                </a:solidFill>
                <a:latin typeface="Verdana"/>
                <a:cs typeface="Verdana"/>
              </a:rPr>
              <a:t>integration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minds</a:t>
            </a:r>
            <a:r>
              <a:rPr sz="20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machines.</a:t>
            </a:r>
            <a:r>
              <a:rPr sz="20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r>
              <a:rPr sz="20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advances,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may</a:t>
            </a:r>
            <a:r>
              <a:rPr sz="20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witness</a:t>
            </a:r>
            <a:r>
              <a:rPr sz="20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20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Verdana"/>
                <a:cs typeface="Verdana"/>
              </a:rPr>
              <a:t>era</a:t>
            </a:r>
            <a:r>
              <a:rPr sz="20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sz="20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-70" dirty="0">
                <a:solidFill>
                  <a:srgbClr val="FFFFFF"/>
                </a:solidFill>
                <a:latin typeface="Verdana"/>
                <a:cs typeface="Verdana"/>
              </a:rPr>
              <a:t>collaboration</a:t>
            </a:r>
            <a:r>
              <a:rPr sz="205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enhances </a:t>
            </a:r>
            <a:r>
              <a:rPr sz="2050" spc="-40" dirty="0">
                <a:solidFill>
                  <a:srgbClr val="FFFFFF"/>
                </a:solidFill>
                <a:latin typeface="Verdana"/>
                <a:cs typeface="Verdana"/>
              </a:rPr>
              <a:t>creativity</a:t>
            </a:r>
            <a:r>
              <a:rPr sz="20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problem-solving</a:t>
            </a:r>
            <a:r>
              <a:rPr sz="20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sz="20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0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ﬁelds.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458</Words>
  <Application>Microsoft Office PowerPoint</Application>
  <PresentationFormat>Custom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Verdana</vt:lpstr>
      <vt:lpstr>Office Theme</vt:lpstr>
      <vt:lpstr>Between Neurons and Circuits: Unraveling the Mystique of Mind vs. Machine</vt:lpstr>
      <vt:lpstr>Introduction to Mind vs. Machine</vt:lpstr>
      <vt:lpstr>Neurons: The Building Blocks</vt:lpstr>
      <vt:lpstr>Circuits: The Engine of Machines</vt:lpstr>
      <vt:lpstr>The Brain's Complexity</vt:lpstr>
      <vt:lpstr>Machines Learning from Neurons</vt:lpstr>
      <vt:lpstr>Neuroplasticity and Adaptation</vt:lpstr>
      <vt:lpstr>The Ethics of AI</vt:lpstr>
      <vt:lpstr>Future of Mind and Machine</vt:lpstr>
      <vt:lpstr>Challenges Ahead</vt:lpstr>
      <vt:lpstr>Conclusion: Embracing Duality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Shruthi Meenakshi</dc:creator>
  <cp:lastModifiedBy>Shruthi Meenakshi</cp:lastModifiedBy>
  <cp:revision>1</cp:revision>
  <dcterms:created xsi:type="dcterms:W3CDTF">2024-07-27T14:26:37Z</dcterms:created>
  <dcterms:modified xsi:type="dcterms:W3CDTF">2024-07-27T14:29:02Z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2024-07-27T00:00:00Z</vt:filetime>
  </property>
  <property fmtid="{D5CDD505-2E9C-101B-9397-08002B2CF9AE}" pid="5" name="Producer">
    <vt:lpwstr>GPL Ghostscript 10.02.0</vt:lpwstr>
  </property>
</Properties>
</file>